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8" r:id="rId2"/>
    <p:sldId id="345" r:id="rId3"/>
    <p:sldId id="332" r:id="rId4"/>
    <p:sldId id="336" r:id="rId5"/>
    <p:sldId id="346" r:id="rId6"/>
    <p:sldId id="360" r:id="rId7"/>
    <p:sldId id="370" r:id="rId8"/>
    <p:sldId id="366" r:id="rId9"/>
    <p:sldId id="367" r:id="rId10"/>
    <p:sldId id="368" r:id="rId11"/>
    <p:sldId id="369" r:id="rId12"/>
    <p:sldId id="362" r:id="rId13"/>
    <p:sldId id="364" r:id="rId14"/>
    <p:sldId id="365" r:id="rId15"/>
    <p:sldId id="343" r:id="rId16"/>
    <p:sldId id="344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5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F4F81E-8881-4819-A280-6AE50BEA846F}" type="datetimeFigureOut">
              <a:rPr lang="en-US" smtClean="0"/>
              <a:t>8/7/2014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D579F6-B5BF-4C21-AA75-1907DDC8AD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180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PT_temp_A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>
            <a:lvl1pPr>
              <a:defRPr b="1">
                <a:latin typeface="Garamond"/>
                <a:cs typeface="Garamon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100" baseline="0">
                <a:solidFill>
                  <a:srgbClr val="1854A6"/>
                </a:solidFill>
                <a:latin typeface="Garamond"/>
                <a:cs typeface="Garamond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1D24F-98EC-1B4B-A783-73D8D5BC1D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PT_temp_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429000"/>
          </a:xfrm>
        </p:spPr>
        <p:txBody>
          <a:bodyPr/>
          <a:lstStyle>
            <a:lvl1pPr>
              <a:defRPr sz="2800">
                <a:solidFill>
                  <a:srgbClr val="1854A6"/>
                </a:solidFill>
                <a:latin typeface="Garamond"/>
                <a:cs typeface="Garamond"/>
              </a:defRPr>
            </a:lvl1pPr>
            <a:lvl2pPr>
              <a:defRPr sz="2400">
                <a:solidFill>
                  <a:srgbClr val="1854A6"/>
                </a:solidFill>
                <a:latin typeface="Garamond"/>
                <a:cs typeface="Garamond"/>
              </a:defRPr>
            </a:lvl2pPr>
            <a:lvl3pPr>
              <a:defRPr sz="2400">
                <a:solidFill>
                  <a:srgbClr val="1854A6"/>
                </a:solidFill>
                <a:latin typeface="Garamond"/>
                <a:cs typeface="Garamond"/>
              </a:defRPr>
            </a:lvl3pPr>
            <a:lvl4pPr>
              <a:defRPr sz="2400">
                <a:solidFill>
                  <a:srgbClr val="1854A6"/>
                </a:solidFill>
                <a:latin typeface="Garamond"/>
                <a:cs typeface="Garamond"/>
              </a:defRPr>
            </a:lvl4pPr>
            <a:lvl5pPr>
              <a:defRPr sz="2400">
                <a:solidFill>
                  <a:srgbClr val="1854A6"/>
                </a:solidFill>
                <a:latin typeface="Garamond"/>
                <a:cs typeface="Garamond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914400" cy="381000"/>
          </a:xfrm>
        </p:spPr>
        <p:txBody>
          <a:bodyPr/>
          <a:lstStyle>
            <a:lvl1pPr algn="l">
              <a:defRPr sz="1200" dirty="0">
                <a:latin typeface="Garamond"/>
                <a:cs typeface="Garamond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2590800" cy="381000"/>
          </a:xfrm>
        </p:spPr>
        <p:txBody>
          <a:bodyPr/>
          <a:lstStyle>
            <a:lvl1pPr algn="l">
              <a:defRPr sz="1200" dirty="0">
                <a:latin typeface="Garamond"/>
                <a:cs typeface="Garamond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" y="6248400"/>
            <a:ext cx="457200" cy="381000"/>
          </a:xfrm>
        </p:spPr>
        <p:txBody>
          <a:bodyPr/>
          <a:lstStyle>
            <a:lvl1pPr algn="l">
              <a:defRPr sz="1200" smtClean="0">
                <a:latin typeface="Garamond" pitchFamily="-112" charset="0"/>
                <a:ea typeface="Garamond" pitchFamily="-112" charset="0"/>
                <a:cs typeface="Garamond" pitchFamily="-112" charset="0"/>
              </a:defRPr>
            </a:lvl1pPr>
          </a:lstStyle>
          <a:p>
            <a:fld id="{75FC3A82-6059-D24D-B6CB-A1EB3113CF3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Garamond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Garamond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B565A-D420-5849-9793-8EAD04C477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latin typeface="Garamond" pitchFamily="18" charset="0"/>
              </a:defRPr>
            </a:lvl1pPr>
            <a:lvl2pPr>
              <a:defRPr sz="2400">
                <a:latin typeface="Garamond" pitchFamily="18" charset="0"/>
              </a:defRPr>
            </a:lvl2pPr>
            <a:lvl3pPr>
              <a:defRPr sz="2000">
                <a:latin typeface="Garamond" pitchFamily="18" charset="0"/>
              </a:defRPr>
            </a:lvl3pPr>
            <a:lvl4pPr>
              <a:defRPr sz="1800">
                <a:latin typeface="Garamond" pitchFamily="18" charset="0"/>
              </a:defRPr>
            </a:lvl4pPr>
            <a:lvl5pPr>
              <a:defRPr sz="1800">
                <a:latin typeface="Garamond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latin typeface="Garamond" pitchFamily="18" charset="0"/>
              </a:defRPr>
            </a:lvl1pPr>
            <a:lvl2pPr>
              <a:defRPr sz="2400">
                <a:latin typeface="Garamond" pitchFamily="18" charset="0"/>
              </a:defRPr>
            </a:lvl2pPr>
            <a:lvl3pPr>
              <a:defRPr sz="2000">
                <a:latin typeface="Garamond" pitchFamily="18" charset="0"/>
              </a:defRPr>
            </a:lvl3pPr>
            <a:lvl4pPr>
              <a:defRPr sz="1800">
                <a:latin typeface="Garamond" pitchFamily="18" charset="0"/>
              </a:defRPr>
            </a:lvl4pPr>
            <a:lvl5pPr>
              <a:defRPr sz="1800">
                <a:latin typeface="Garamond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A6C5C-D2A4-7942-80D8-AA0366B094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58E3-C88D-5449-835A-01F519557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62B92-E0BD-BC4C-A1C9-C10B9E2027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7E06E-5BE0-8B4A-AB13-FB2D07BE4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CD6DF-6E4E-0F4D-A5CF-D8BBDF724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03FDB-E6D1-214F-85AD-D1FBEB3623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fld id="{46AE9865-B2B2-D340-9FCE-089BCA933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holmen@Realtors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ltor.org/articles/five-steps-towards-achieving-data-security" TargetMode="External"/><Relationship Id="rId2" Type="http://schemas.openxmlformats.org/officeDocument/2006/relationships/hyperlink" Target="http://www.realtor.org/law-and-ethics/nars-data-security-and-privacy-toolk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altor.org/topics/data-privacy-and-security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peakingofrealestate.blogs.realtor.org/2014/01/22/drones-offer-promise-in-real-estate-once-rules-are-ou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NAR Legal Update</a:t>
            </a:r>
            <a:br>
              <a:rPr lang="en-US" dirty="0" smtClean="0"/>
            </a:br>
            <a:r>
              <a:rPr lang="en-US" dirty="0" smtClean="0"/>
              <a:t>Broker Summit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August 6, 2014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Ralph Holmen</a:t>
            </a:r>
          </a:p>
          <a:p>
            <a:r>
              <a:rPr lang="en-US" dirty="0" smtClean="0"/>
              <a:t>Associate General Counsel</a:t>
            </a:r>
          </a:p>
          <a:p>
            <a:r>
              <a:rPr lang="en-US" dirty="0" smtClean="0">
                <a:hlinkClick r:id="rId2"/>
              </a:rPr>
              <a:t>Rholmen@Realtors.org</a:t>
            </a:r>
            <a:endParaRPr lang="en-US" dirty="0" smtClean="0"/>
          </a:p>
          <a:p>
            <a:r>
              <a:rPr lang="en-US" dirty="0" smtClean="0"/>
              <a:t>312 329 8375</a:t>
            </a:r>
          </a:p>
        </p:txBody>
      </p:sp>
    </p:spTree>
    <p:extLst>
      <p:ext uri="{BB962C8B-B14F-4D97-AF65-F5344CB8AC3E}">
        <p14:creationId xmlns:p14="http://schemas.microsoft.com/office/powerpoint/2010/main" val="3382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61722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Financial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account number</a:t>
            </a:r>
          </a:p>
          <a:p>
            <a:pPr marL="919163" lvl="2" indent="-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 Personal checks given as earnest money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marL="919163" lvl="2" indent="-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 Mortgage account number on HUD-1</a:t>
            </a:r>
          </a:p>
          <a:p>
            <a:pPr marL="919163" lvl="2" indent="-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 Credit/background checks on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renters</a:t>
            </a:r>
          </a:p>
          <a:p>
            <a:pPr marL="919163" lvl="2" indent="-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Earnest money checks</a:t>
            </a:r>
            <a:b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</a:b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Other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Employee/agent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records maintained in HR files contain many PII elements</a:t>
            </a:r>
          </a:p>
          <a:p>
            <a:pPr marL="919163" lvl="2" indent="-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 Copies of loan documents or credit card payments related to transaction even without asking clients to provide such information</a:t>
            </a:r>
          </a:p>
        </p:txBody>
      </p:sp>
    </p:spTree>
    <p:extLst>
      <p:ext uri="{BB962C8B-B14F-4D97-AF65-F5344CB8AC3E}">
        <p14:creationId xmlns:p14="http://schemas.microsoft.com/office/powerpoint/2010/main" val="142138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63246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Where is PII stored?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Garamond" panose="02020404030301010803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«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Broker email systems and networks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«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Scanners, copiers, and fax machines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«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Agents’ personal email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«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Agents’ mobile text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«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Agents’ personal home computer/laptop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«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Cloud storage facilities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«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Physical file cabinets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37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"/>
            <a:ext cx="7772400" cy="61722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What’s the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cost of a breach?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Garamond" panose="02020404030301010803" pitchFamily="18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«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Operational expenses (i.e., damage to systems; time spent 	investigating breach and working with law enforcement)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«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Cost of breach notification (avg. $194 per record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«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Civil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penalties</a:t>
            </a:r>
            <a:endParaRPr lang="en-US" sz="2400" dirty="0">
              <a:solidFill>
                <a:schemeClr val="tx1"/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«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Annual audit/reporting requirements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«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Negative public perception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«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Potential future liability (i.e., ID theft)</a:t>
            </a:r>
            <a:endParaRPr lang="en-US" sz="24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22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772400" cy="5181600"/>
          </a:xfrm>
        </p:spPr>
        <p:txBody>
          <a:bodyPr/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Five Step </a:t>
            </a: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Program</a:t>
            </a: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Garamond" panose="02020404030301010803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Take Stock</a:t>
            </a:r>
            <a:r>
              <a:rPr lang="en-US" dirty="0">
                <a:latin typeface="Garamond" panose="02020404030301010803" pitchFamily="18" charset="0"/>
                <a:cs typeface="Arial" pitchFamily="34" charset="0"/>
              </a:rPr>
              <a:t/>
            </a:r>
            <a:br>
              <a:rPr lang="en-US" dirty="0">
                <a:latin typeface="Garamond" panose="02020404030301010803" pitchFamily="18" charset="0"/>
                <a:cs typeface="Arial" pitchFamily="34" charset="0"/>
              </a:rPr>
            </a:br>
            <a:endParaRPr lang="en-US" dirty="0"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Scale Down</a:t>
            </a:r>
            <a:r>
              <a:rPr lang="en-US" dirty="0">
                <a:latin typeface="Garamond" panose="02020404030301010803" pitchFamily="18" charset="0"/>
                <a:cs typeface="Arial" pitchFamily="34" charset="0"/>
              </a:rPr>
              <a:t/>
            </a:r>
            <a:br>
              <a:rPr lang="en-US" dirty="0">
                <a:latin typeface="Garamond" panose="02020404030301010803" pitchFamily="18" charset="0"/>
                <a:cs typeface="Arial" pitchFamily="34" charset="0"/>
              </a:rPr>
            </a:br>
            <a:endParaRPr lang="en-US" dirty="0"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Lock it Down</a:t>
            </a:r>
            <a:r>
              <a:rPr lang="en-US" dirty="0">
                <a:latin typeface="Garamond" panose="02020404030301010803" pitchFamily="18" charset="0"/>
                <a:cs typeface="Arial" pitchFamily="34" charset="0"/>
              </a:rPr>
              <a:t/>
            </a:r>
            <a:br>
              <a:rPr lang="en-US" dirty="0">
                <a:latin typeface="Garamond" panose="02020404030301010803" pitchFamily="18" charset="0"/>
                <a:cs typeface="Arial" pitchFamily="34" charset="0"/>
              </a:rPr>
            </a:br>
            <a:endParaRPr lang="en-US" dirty="0"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Pitch It</a:t>
            </a:r>
            <a:r>
              <a:rPr lang="en-US" dirty="0">
                <a:latin typeface="Garamond" panose="02020404030301010803" pitchFamily="18" charset="0"/>
                <a:cs typeface="Arial" pitchFamily="34" charset="0"/>
              </a:rPr>
              <a:t/>
            </a:r>
            <a:br>
              <a:rPr lang="en-US" dirty="0">
                <a:latin typeface="Garamond" panose="02020404030301010803" pitchFamily="18" charset="0"/>
                <a:cs typeface="Arial" pitchFamily="34" charset="0"/>
              </a:rPr>
            </a:br>
            <a:endParaRPr lang="en-US" dirty="0"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Plan Ahead</a:t>
            </a:r>
          </a:p>
        </p:txBody>
      </p:sp>
    </p:spTree>
    <p:extLst>
      <p:ext uri="{BB962C8B-B14F-4D97-AF65-F5344CB8AC3E}">
        <p14:creationId xmlns:p14="http://schemas.microsoft.com/office/powerpoint/2010/main" val="3432507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6248400"/>
          </a:xfr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NAR </a:t>
            </a: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Resources</a:t>
            </a:r>
            <a:endParaRPr lang="en-US" sz="3200" dirty="0">
              <a:latin typeface="Garamond" panose="02020404030301010803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NAR Data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Security and Privacy Toolkit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  <a:hlinkClick r:id="rId2"/>
              </a:rPr>
              <a:t>http://www.realtor.org/law-and-ethics/nars-data-security-and-privacy-toolkit</a:t>
            </a:r>
            <a:endParaRPr lang="en-US" sz="2400" dirty="0"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Five Steps towards Achieving Data Security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  <a:hlinkClick r:id="rId3"/>
              </a:rPr>
              <a:t>http://www.realtor.org/articles/five-steps-towards-achieving-data-security</a:t>
            </a:r>
            <a:endParaRPr lang="en-US" sz="2400" dirty="0"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Data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Security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and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Privacy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page on REALTOR®.org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Garamond" panose="02020404030301010803" pitchFamily="18" charset="0"/>
                <a:cs typeface="Arial" pitchFamily="34" charset="0"/>
                <a:hlinkClick r:id="rId4"/>
              </a:rPr>
              <a:t>http://www.realtor.org/topics/data-privacy-and-security</a:t>
            </a:r>
            <a:endParaRPr lang="en-US" sz="2400" dirty="0"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Data Security Video</a:t>
            </a:r>
            <a:endParaRPr lang="en-US" sz="2400" dirty="0">
              <a:solidFill>
                <a:schemeClr val="tx1"/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http://www.realtor.org/videos/data-privacy-be-ahead-of-the-law</a:t>
            </a:r>
          </a:p>
        </p:txBody>
      </p:sp>
    </p:spTree>
    <p:extLst>
      <p:ext uri="{BB962C8B-B14F-4D97-AF65-F5344CB8AC3E}">
        <p14:creationId xmlns:p14="http://schemas.microsoft.com/office/powerpoint/2010/main" val="4289976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Fair Housing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Use/display of databases containing demographic information.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RESPA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Compliance with Affiliated Business Arrangement disclosure requirements.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Antitrust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Competing with new or innovative business models.</a:t>
            </a:r>
          </a:p>
          <a:p>
            <a:pPr marL="457200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50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Sale Auction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Auction.com/</a:t>
            </a:r>
            <a:r>
              <a:rPr lang="en-US" dirty="0" err="1" smtClean="0">
                <a:solidFill>
                  <a:schemeClr val="tx1"/>
                </a:solidFill>
              </a:rPr>
              <a:t>Nationstar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OCWEN/</a:t>
            </a:r>
            <a:r>
              <a:rPr lang="en-US" dirty="0" err="1" smtClean="0">
                <a:solidFill>
                  <a:schemeClr val="tx1"/>
                </a:solidFill>
              </a:rPr>
              <a:t>Hubzu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0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Contractor Status of Real Estate Sales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657600"/>
          </a:xfrm>
        </p:spPr>
        <p:txBody>
          <a:bodyPr/>
          <a:lstStyle/>
          <a:p>
            <a:r>
              <a:rPr lang="en-US" dirty="0" smtClean="0"/>
              <a:t>Historically most real estate agents treated as independent contractors, rather than employees.</a:t>
            </a:r>
          </a:p>
          <a:p>
            <a:r>
              <a:rPr lang="en-US" dirty="0" smtClean="0"/>
              <a:t>Various common law “tests” or criteria for determining I/C status.</a:t>
            </a:r>
          </a:p>
          <a:p>
            <a:r>
              <a:rPr lang="en-US" dirty="0" smtClean="0"/>
              <a:t>I.R.C. §3508 provides a discrete three factor test for federal tax purposes:</a:t>
            </a:r>
          </a:p>
          <a:p>
            <a:pPr lvl="1">
              <a:lnSpc>
                <a:spcPts val="2500"/>
              </a:lnSpc>
            </a:pPr>
            <a:r>
              <a:rPr lang="en-US" dirty="0" smtClean="0"/>
              <a:t>Written agreement</a:t>
            </a:r>
          </a:p>
          <a:p>
            <a:pPr lvl="1">
              <a:lnSpc>
                <a:spcPts val="2500"/>
              </a:lnSpc>
            </a:pPr>
            <a:r>
              <a:rPr lang="en-US" dirty="0" smtClean="0"/>
              <a:t>License</a:t>
            </a:r>
          </a:p>
          <a:p>
            <a:pPr lvl="1">
              <a:lnSpc>
                <a:spcPts val="2500"/>
              </a:lnSpc>
            </a:pPr>
            <a:r>
              <a:rPr lang="en-US" dirty="0" smtClean="0"/>
              <a:t>Most compensation from sales/output</a:t>
            </a:r>
          </a:p>
        </p:txBody>
      </p:sp>
    </p:spTree>
    <p:extLst>
      <p:ext uri="{BB962C8B-B14F-4D97-AF65-F5344CB8AC3E}">
        <p14:creationId xmlns:p14="http://schemas.microsoft.com/office/powerpoint/2010/main" val="2034367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Contractor Status of Real Estate Sales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err="1"/>
              <a:t>Monell</a:t>
            </a:r>
            <a:r>
              <a:rPr lang="en-US" b="1" i="1" dirty="0"/>
              <a:t> v. Boston Pads, LLC</a:t>
            </a:r>
            <a:r>
              <a:rPr lang="en-US" dirty="0"/>
              <a:t>, (unpublished), No. 11-3756 (Mass. Super. Ct. July 15, 2013).  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err="1" smtClean="0"/>
              <a:t>Barasani</a:t>
            </a:r>
            <a:r>
              <a:rPr lang="en-US" b="1" i="1" dirty="0" smtClean="0"/>
              <a:t> </a:t>
            </a:r>
            <a:r>
              <a:rPr lang="en-US" b="1" i="1" dirty="0"/>
              <a:t>v. Coldwell Banker</a:t>
            </a:r>
            <a:r>
              <a:rPr lang="en-US" dirty="0"/>
              <a:t>, No. BC495767 (Cal. Sup. Ct.), complaint filed Nov. 15, 2012.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Cruz </a:t>
            </a:r>
            <a:r>
              <a:rPr lang="en-US" b="1" i="1" dirty="0"/>
              <a:t>v. </a:t>
            </a:r>
            <a:r>
              <a:rPr lang="en-US" b="1" i="1" dirty="0" err="1"/>
              <a:t>Redfin</a:t>
            </a:r>
            <a:r>
              <a:rPr lang="en-US" dirty="0"/>
              <a:t>, No. RG13707955 (Cal. Supt. Ct.), complaint filed Dec. 23, 2013.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Contractor Status of Sales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Trend or aberration?</a:t>
            </a:r>
          </a:p>
          <a:p>
            <a:r>
              <a:rPr lang="en-US" dirty="0" smtClean="0"/>
              <a:t>Many states currently expressly address the unique status of real estate sales agents in their statutes.</a:t>
            </a:r>
          </a:p>
          <a:p>
            <a:r>
              <a:rPr lang="en-US" dirty="0" smtClean="0"/>
              <a:t>Brokers should be sure to use care in referring to  their sales agents as independent contractors.</a:t>
            </a:r>
          </a:p>
          <a:p>
            <a:r>
              <a:rPr lang="en-US" dirty="0" smtClean="0"/>
              <a:t>NAR develop educational resources to assist brokers.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4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15200" cy="609600"/>
          </a:xfrm>
        </p:spPr>
        <p:txBody>
          <a:bodyPr/>
          <a:lstStyle/>
          <a:p>
            <a:r>
              <a:rPr lang="en-US" dirty="0" smtClean="0"/>
              <a:t>Drones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4953000"/>
          </a:xfrm>
        </p:spPr>
        <p:txBody>
          <a:bodyPr/>
          <a:lstStyle/>
          <a:p>
            <a:r>
              <a:rPr lang="en-US" sz="2400" dirty="0" smtClean="0"/>
              <a:t>General rule: Use of drones (“UAS” ) by hobbyists or for research or public safety is permitted. Any other commercial use requires FAA approval </a:t>
            </a:r>
            <a:r>
              <a:rPr lang="en-US" sz="2400" u="sng" dirty="0" smtClean="0"/>
              <a:t>on case-by-case basis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FAA Model Aircraft “guidelines”:  Below 400 feet; 3 miles from an airport; away from populated areas; line of sight.</a:t>
            </a:r>
          </a:p>
          <a:p>
            <a:r>
              <a:rPr lang="en-US" sz="2400" b="1" i="1" dirty="0" smtClean="0"/>
              <a:t>FAA </a:t>
            </a:r>
            <a:r>
              <a:rPr lang="en-US" sz="2400" b="1" i="1" dirty="0"/>
              <a:t>v. </a:t>
            </a:r>
            <a:r>
              <a:rPr lang="en-US" sz="2400" b="1" i="1" dirty="0" err="1" smtClean="0"/>
              <a:t>Pirker</a:t>
            </a:r>
            <a:r>
              <a:rPr lang="en-US" sz="2400" i="1" dirty="0" smtClean="0"/>
              <a:t>:</a:t>
            </a:r>
            <a:r>
              <a:rPr lang="en-US" sz="2400" dirty="0" smtClean="0"/>
              <a:t> NTSB Administrative Law Judge held March 6, 2014 that Federal aviation regulations inapplicable to drones that are “model aircraft,” even for “business purposes.”</a:t>
            </a:r>
          </a:p>
          <a:p>
            <a:r>
              <a:rPr lang="en-US" sz="2400" dirty="0" smtClean="0"/>
              <a:t>June 25, 2014:  FAA seeks comment on its Interpretation </a:t>
            </a:r>
            <a:r>
              <a:rPr lang="en-US" sz="2400" dirty="0"/>
              <a:t>of the </a:t>
            </a:r>
            <a:r>
              <a:rPr lang="en-US" sz="2400" dirty="0" smtClean="0"/>
              <a:t>Section 336 Special </a:t>
            </a:r>
            <a:r>
              <a:rPr lang="en-US" sz="2400" dirty="0"/>
              <a:t>Rule </a:t>
            </a:r>
            <a:r>
              <a:rPr lang="en-US" sz="2400" dirty="0" smtClean="0"/>
              <a:t>for Model Aircraft included in the 2012 Modernization and Reform Act.</a:t>
            </a:r>
          </a:p>
          <a:p>
            <a:endParaRPr lang="en-US" sz="2400" dirty="0" smtClean="0">
              <a:hlinkClick r:id="rId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4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Data Security and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spc="-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spc="-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spc="-1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Not just an issue for “big companies</a:t>
            </a:r>
            <a:r>
              <a:rPr lang="en-US" spc="-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.”</a:t>
            </a:r>
            <a:br>
              <a:rPr lang="en-US" spc="-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</a:br>
            <a:endParaRPr lang="en-US" spc="-1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Every brokerage office maintains </a:t>
            </a:r>
            <a:r>
              <a:rPr lang="en-US" u="sng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personally</a:t>
            </a:r>
            <a:r>
              <a:rPr lang="en-US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 	</a:t>
            </a:r>
            <a:r>
              <a:rPr lang="en-US" u="sng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identifiable information</a:t>
            </a:r>
            <a:r>
              <a:rPr lang="en-US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 (PII</a:t>
            </a:r>
            <a:r>
              <a:rPr lang="en-US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).</a:t>
            </a:r>
            <a:r>
              <a:rPr lang="en-US" spc="-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  <a:t> </a:t>
            </a:r>
            <a:br>
              <a:rPr lang="en-US" spc="-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Arial" pitchFamily="34" charset="0"/>
              </a:rPr>
            </a:br>
            <a:endParaRPr lang="en-US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Extensive state regulation of collection and retention of PII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-1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cs typeface="Arial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pc="-1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23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Most states address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collection, disposal, and breach notification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of PII.</a:t>
            </a:r>
            <a:b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</a:br>
            <a:endParaRPr lang="en-US" sz="2400" dirty="0">
              <a:solidFill>
                <a:schemeClr val="tx1"/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Some real estate license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regulations address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licensees securely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maintaining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and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destroying records, including transaction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docs.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Garamond" panose="02020404030301010803" pitchFamily="18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Tennessee regulation requires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principal brokers to develop and utilize a retention schedule.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Garamond" panose="02020404030301010803" pitchFamily="18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South Dakota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applies a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policy describing 11 requirements for safeguarding electronically stored records.</a:t>
            </a:r>
            <a:r>
              <a:rPr lang="en-US" sz="2000" dirty="0">
                <a:latin typeface="Garamond" panose="02020404030301010803" pitchFamily="18" charset="0"/>
                <a:cs typeface="Arial" pitchFamily="34" charset="0"/>
              </a:rPr>
              <a:t/>
            </a:r>
            <a:br>
              <a:rPr lang="en-US" sz="2000" dirty="0">
                <a:latin typeface="Garamond" panose="02020404030301010803" pitchFamily="18" charset="0"/>
                <a:cs typeface="Arial" pitchFamily="34" charset="0"/>
              </a:rPr>
            </a:br>
            <a:endParaRPr lang="en-US" sz="2000" dirty="0"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No Federal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data security, privacy, and breach notification laws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yet, but being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considered. </a:t>
            </a:r>
          </a:p>
        </p:txBody>
      </p:sp>
    </p:spTree>
    <p:extLst>
      <p:ext uri="{BB962C8B-B14F-4D97-AF65-F5344CB8AC3E}">
        <p14:creationId xmlns:p14="http://schemas.microsoft.com/office/powerpoint/2010/main" val="306052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7772400" cy="49530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spc="-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spc="-160" dirty="0" smtClean="0">
                <a:solidFill>
                  <a:srgbClr val="FFC000"/>
                </a:solidFill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en-US" spc="-16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What is personally identifiable information?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FFC000"/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C000"/>
                </a:solidFill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Defined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by state law, but generally means:</a:t>
            </a:r>
            <a:r>
              <a:rPr lang="en-US" dirty="0">
                <a:solidFill>
                  <a:srgbClr val="FFC000"/>
                </a:solidFill>
                <a:latin typeface="Garamond" panose="02020404030301010803" pitchFamily="18" charset="0"/>
                <a:cs typeface="Arial" pitchFamily="34" charset="0"/>
              </a:rPr>
              <a:t>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	«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First name/initial and last name in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	combination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with any of the following: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	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Social Security Number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	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Driver’s license or state-issued ID number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	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Financial account number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	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Medical/health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52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Social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Security Numbers</a:t>
            </a:r>
          </a:p>
          <a:p>
            <a:pPr marL="919163" lvl="2" indent="-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 Sales contracts</a:t>
            </a:r>
          </a:p>
          <a:p>
            <a:pPr marL="919163" lvl="2" indent="-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Credit/background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checks on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renters</a:t>
            </a:r>
          </a:p>
          <a:p>
            <a:pPr marL="919163" lvl="2" indent="-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W9s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(collected by listing brokers from individuals receiving more than $600 cooperating commission)</a:t>
            </a:r>
          </a:p>
          <a:p>
            <a:pPr marL="914400" lvl="2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«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Driver’s license or state-issued ID numbers</a:t>
            </a:r>
          </a:p>
          <a:p>
            <a:pPr marL="919163" lvl="2" indent="-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Clients’ driver’s licenses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(collected as safety precaution)</a:t>
            </a:r>
          </a:p>
          <a:p>
            <a:pPr marL="919163" lvl="2" indent="-47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cs typeface="Arial" pitchFamily="34" charset="0"/>
              </a:rPr>
              <a:t> Rental applications; credit/background checks</a:t>
            </a:r>
          </a:p>
        </p:txBody>
      </p:sp>
    </p:spTree>
    <p:extLst>
      <p:ext uri="{BB962C8B-B14F-4D97-AF65-F5344CB8AC3E}">
        <p14:creationId xmlns:p14="http://schemas.microsoft.com/office/powerpoint/2010/main" val="233428459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4131</TotalTime>
  <Words>540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Theme1</vt:lpstr>
      <vt:lpstr>NAR Legal Update Broker Summit August 6, 2014 </vt:lpstr>
      <vt:lpstr>Independent Contractor Status of Real Estate Sales Agents</vt:lpstr>
      <vt:lpstr>Independent Contractor Status of Real Estate Sales Agents</vt:lpstr>
      <vt:lpstr>Independent Contractor Status of Sales Agents</vt:lpstr>
      <vt:lpstr>Drones</vt:lpstr>
      <vt:lpstr>Data Security and Privacy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Risk Management </vt:lpstr>
      <vt:lpstr>Short Sale Auction Programs</vt:lpstr>
    </vt:vector>
  </TitlesOfParts>
  <Company>NAR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Young</dc:creator>
  <cp:lastModifiedBy>Ralph Holmen</cp:lastModifiedBy>
  <cp:revision>107</cp:revision>
  <cp:lastPrinted>2014-03-21T21:06:24Z</cp:lastPrinted>
  <dcterms:created xsi:type="dcterms:W3CDTF">2012-10-12T16:57:58Z</dcterms:created>
  <dcterms:modified xsi:type="dcterms:W3CDTF">2014-08-07T13:44:57Z</dcterms:modified>
</cp:coreProperties>
</file>